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1196" r:id="rId2"/>
    <p:sldId id="1077" r:id="rId3"/>
    <p:sldId id="1078" r:id="rId4"/>
    <p:sldId id="1189" r:id="rId5"/>
    <p:sldId id="1194" r:id="rId6"/>
    <p:sldId id="1195" r:id="rId7"/>
    <p:sldId id="1190" r:id="rId8"/>
    <p:sldId id="1191" r:id="rId9"/>
    <p:sldId id="1192" r:id="rId10"/>
    <p:sldId id="1193" r:id="rId11"/>
    <p:sldId id="259" r:id="rId12"/>
  </p:sldIdLst>
  <p:sldSz cx="36576000" cy="20574000"/>
  <p:notesSz cx="6858000" cy="9144000"/>
  <p:custDataLst>
    <p:tags r:id="rId15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C957"/>
    <a:srgbClr val="83D47A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7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60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CBE8FA-01B6-40EE-812F-19F619860A59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299C6F9-2A27-4F40-B2B8-BB9BF080D3E5}">
      <dgm:prSet phldrT="[Text]"/>
      <dgm:spPr/>
      <dgm:t>
        <a:bodyPr/>
        <a:lstStyle/>
        <a:p>
          <a:r>
            <a:rPr lang="en-US" dirty="0"/>
            <a:t>Break-through and create new value!</a:t>
          </a:r>
        </a:p>
      </dgm:t>
    </dgm:pt>
    <dgm:pt modelId="{4005EF19-440C-4D64-ADDF-CD4D7BE54502}" type="parTrans" cxnId="{2C05CB5C-6E87-4C07-A5AA-8FE4EAD300D9}">
      <dgm:prSet/>
      <dgm:spPr/>
      <dgm:t>
        <a:bodyPr/>
        <a:lstStyle/>
        <a:p>
          <a:endParaRPr lang="en-US"/>
        </a:p>
      </dgm:t>
    </dgm:pt>
    <dgm:pt modelId="{CEB11E0A-627C-4946-8822-E4AC21FAA1C1}" type="sibTrans" cxnId="{2C05CB5C-6E87-4C07-A5AA-8FE4EAD300D9}">
      <dgm:prSet/>
      <dgm:spPr/>
      <dgm:t>
        <a:bodyPr/>
        <a:lstStyle/>
        <a:p>
          <a:endParaRPr lang="en-US"/>
        </a:p>
      </dgm:t>
    </dgm:pt>
    <dgm:pt modelId="{B7242E1C-D342-4405-B285-4F2A235E9A4F}">
      <dgm:prSet phldrT="[Text]" custT="1"/>
      <dgm:spPr/>
      <dgm:t>
        <a:bodyPr/>
        <a:lstStyle/>
        <a:p>
          <a:r>
            <a:rPr lang="en-US" sz="3600" dirty="0"/>
            <a:t>Domain knowledge</a:t>
          </a:r>
        </a:p>
      </dgm:t>
    </dgm:pt>
    <dgm:pt modelId="{6B3848CC-A821-48E3-A7CB-E7D26E057047}" type="parTrans" cxnId="{A851F99B-0BB6-4A75-83D1-2B4ADB91BC9F}">
      <dgm:prSet/>
      <dgm:spPr/>
      <dgm:t>
        <a:bodyPr/>
        <a:lstStyle/>
        <a:p>
          <a:endParaRPr lang="en-US"/>
        </a:p>
      </dgm:t>
    </dgm:pt>
    <dgm:pt modelId="{40F45BD2-140B-49E0-98BE-ECCB4319D21A}" type="sibTrans" cxnId="{A851F99B-0BB6-4A75-83D1-2B4ADB91BC9F}">
      <dgm:prSet/>
      <dgm:spPr/>
      <dgm:t>
        <a:bodyPr/>
        <a:lstStyle/>
        <a:p>
          <a:endParaRPr lang="en-US"/>
        </a:p>
      </dgm:t>
    </dgm:pt>
    <dgm:pt modelId="{964A110F-C193-4453-95CF-D24BD50E7E7A}">
      <dgm:prSet phldrT="[Text]" custT="1"/>
      <dgm:spPr/>
      <dgm:t>
        <a:bodyPr/>
        <a:lstStyle/>
        <a:p>
          <a:r>
            <a:rPr lang="en-US" sz="3600" dirty="0"/>
            <a:t>Passion and creativity</a:t>
          </a:r>
        </a:p>
      </dgm:t>
    </dgm:pt>
    <dgm:pt modelId="{C52BE455-590E-47CD-BAB9-2F836D272510}" type="parTrans" cxnId="{8C0B4436-C44A-4CC9-ADF3-213D9499E8FE}">
      <dgm:prSet/>
      <dgm:spPr/>
      <dgm:t>
        <a:bodyPr/>
        <a:lstStyle/>
        <a:p>
          <a:endParaRPr lang="en-US"/>
        </a:p>
      </dgm:t>
    </dgm:pt>
    <dgm:pt modelId="{D6E9B167-5551-4E0B-8E16-F4A2604F5717}" type="sibTrans" cxnId="{8C0B4436-C44A-4CC9-ADF3-213D9499E8FE}">
      <dgm:prSet/>
      <dgm:spPr/>
      <dgm:t>
        <a:bodyPr/>
        <a:lstStyle/>
        <a:p>
          <a:endParaRPr lang="en-US"/>
        </a:p>
      </dgm:t>
    </dgm:pt>
    <dgm:pt modelId="{1DBC9B5E-D245-4283-AF6A-9B0C9860B09B}">
      <dgm:prSet phldrT="[Text]" custT="1"/>
      <dgm:spPr/>
      <dgm:t>
        <a:bodyPr/>
        <a:lstStyle/>
        <a:p>
          <a:r>
            <a:rPr lang="en-US" sz="3600" dirty="0"/>
            <a:t>DL skills</a:t>
          </a:r>
        </a:p>
      </dgm:t>
    </dgm:pt>
    <dgm:pt modelId="{133B1303-7395-450D-A9A6-160EDFBB352D}" type="parTrans" cxnId="{52AE5DE9-E25E-45BB-B650-907554A10B55}">
      <dgm:prSet/>
      <dgm:spPr/>
      <dgm:t>
        <a:bodyPr/>
        <a:lstStyle/>
        <a:p>
          <a:endParaRPr lang="en-US"/>
        </a:p>
      </dgm:t>
    </dgm:pt>
    <dgm:pt modelId="{ED21259A-8F50-4A91-B6B7-AD77E0D3147E}" type="sibTrans" cxnId="{52AE5DE9-E25E-45BB-B650-907554A10B55}">
      <dgm:prSet/>
      <dgm:spPr/>
      <dgm:t>
        <a:bodyPr/>
        <a:lstStyle/>
        <a:p>
          <a:endParaRPr lang="en-US"/>
        </a:p>
      </dgm:t>
    </dgm:pt>
    <dgm:pt modelId="{BBE32EA9-0B24-4913-B144-E7CC7061BF1D}">
      <dgm:prSet phldrT="[Text]" custT="1"/>
      <dgm:spPr/>
      <dgm:t>
        <a:bodyPr/>
        <a:lstStyle/>
        <a:p>
          <a:r>
            <a:rPr lang="en-US" sz="3600" dirty="0"/>
            <a:t>Data and understanding data</a:t>
          </a:r>
        </a:p>
      </dgm:t>
    </dgm:pt>
    <dgm:pt modelId="{F02B2929-0926-4F21-A5D1-2963A8EBDECC}" type="parTrans" cxnId="{A7F0E0CC-251A-4303-9374-FF938E6D1ACF}">
      <dgm:prSet/>
      <dgm:spPr/>
      <dgm:t>
        <a:bodyPr/>
        <a:lstStyle/>
        <a:p>
          <a:endParaRPr lang="en-US"/>
        </a:p>
      </dgm:t>
    </dgm:pt>
    <dgm:pt modelId="{0EF99A47-1433-4C63-B9AC-6F6C56E98D58}" type="sibTrans" cxnId="{A7F0E0CC-251A-4303-9374-FF938E6D1ACF}">
      <dgm:prSet/>
      <dgm:spPr/>
      <dgm:t>
        <a:bodyPr/>
        <a:lstStyle/>
        <a:p>
          <a:endParaRPr lang="en-US"/>
        </a:p>
      </dgm:t>
    </dgm:pt>
    <dgm:pt modelId="{127ACE54-0261-46DB-9272-52FABB791A05}" type="pres">
      <dgm:prSet presAssocID="{45CBE8FA-01B6-40EE-812F-19F619860A5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EEC28A9-E5F5-4292-B3A6-F7408FD0364C}" type="pres">
      <dgm:prSet presAssocID="{3299C6F9-2A27-4F40-B2B8-BB9BF080D3E5}" presName="centerShape" presStyleLbl="node0" presStyleIdx="0" presStyleCnt="1" custScaleX="127074" custScaleY="123107"/>
      <dgm:spPr/>
    </dgm:pt>
    <dgm:pt modelId="{4A54E650-C6D7-4B60-B68D-19645DDAD651}" type="pres">
      <dgm:prSet presAssocID="{B7242E1C-D342-4405-B285-4F2A235E9A4F}" presName="node" presStyleLbl="node1" presStyleIdx="0" presStyleCnt="4" custScaleX="154595" custScaleY="144522" custRadScaleRad="113361" custRadScaleInc="2698">
        <dgm:presLayoutVars>
          <dgm:bulletEnabled val="1"/>
        </dgm:presLayoutVars>
      </dgm:prSet>
      <dgm:spPr/>
    </dgm:pt>
    <dgm:pt modelId="{D5FFA724-C1A5-463D-89C8-569ED523756B}" type="pres">
      <dgm:prSet presAssocID="{B7242E1C-D342-4405-B285-4F2A235E9A4F}" presName="dummy" presStyleCnt="0"/>
      <dgm:spPr/>
    </dgm:pt>
    <dgm:pt modelId="{F1A082AD-26EE-405E-AA1F-928FB10903FA}" type="pres">
      <dgm:prSet presAssocID="{40F45BD2-140B-49E0-98BE-ECCB4319D21A}" presName="sibTrans" presStyleLbl="sibTrans2D1" presStyleIdx="0" presStyleCnt="4"/>
      <dgm:spPr/>
    </dgm:pt>
    <dgm:pt modelId="{76DB55A0-AFFA-4C04-9593-AF0B49D6DCA8}" type="pres">
      <dgm:prSet presAssocID="{964A110F-C193-4453-95CF-D24BD50E7E7A}" presName="node" presStyleLbl="node1" presStyleIdx="1" presStyleCnt="4" custScaleX="154595" custScaleY="144522" custRadScaleRad="122432" custRadScaleInc="-1666">
        <dgm:presLayoutVars>
          <dgm:bulletEnabled val="1"/>
        </dgm:presLayoutVars>
      </dgm:prSet>
      <dgm:spPr/>
    </dgm:pt>
    <dgm:pt modelId="{42F39442-2E93-435A-98B8-3A309DDFAD56}" type="pres">
      <dgm:prSet presAssocID="{964A110F-C193-4453-95CF-D24BD50E7E7A}" presName="dummy" presStyleCnt="0"/>
      <dgm:spPr/>
    </dgm:pt>
    <dgm:pt modelId="{5105F92E-71BF-4CC2-B214-1E075E632DAB}" type="pres">
      <dgm:prSet presAssocID="{D6E9B167-5551-4E0B-8E16-F4A2604F5717}" presName="sibTrans" presStyleLbl="sibTrans2D1" presStyleIdx="1" presStyleCnt="4"/>
      <dgm:spPr/>
    </dgm:pt>
    <dgm:pt modelId="{43F2098D-1F2C-4C97-A533-34EA3ED9EEA4}" type="pres">
      <dgm:prSet presAssocID="{1DBC9B5E-D245-4283-AF6A-9B0C9860B09B}" presName="node" presStyleLbl="node1" presStyleIdx="2" presStyleCnt="4" custScaleX="154595" custScaleY="144522" custRadScaleRad="120025" custRadScaleInc="-12755">
        <dgm:presLayoutVars>
          <dgm:bulletEnabled val="1"/>
        </dgm:presLayoutVars>
      </dgm:prSet>
      <dgm:spPr/>
    </dgm:pt>
    <dgm:pt modelId="{21680F34-9ED4-49B3-8AFD-AF29274A6B53}" type="pres">
      <dgm:prSet presAssocID="{1DBC9B5E-D245-4283-AF6A-9B0C9860B09B}" presName="dummy" presStyleCnt="0"/>
      <dgm:spPr/>
    </dgm:pt>
    <dgm:pt modelId="{382471EE-C197-4C68-9940-7A907742E421}" type="pres">
      <dgm:prSet presAssocID="{ED21259A-8F50-4A91-B6B7-AD77E0D3147E}" presName="sibTrans" presStyleLbl="sibTrans2D1" presStyleIdx="2" presStyleCnt="4"/>
      <dgm:spPr/>
    </dgm:pt>
    <dgm:pt modelId="{0C099B50-C0F9-48BC-A85B-F49CB2BFD871}" type="pres">
      <dgm:prSet presAssocID="{BBE32EA9-0B24-4913-B144-E7CC7061BF1D}" presName="node" presStyleLbl="node1" presStyleIdx="3" presStyleCnt="4" custScaleX="154595" custScaleY="144522" custRadScaleRad="126170" custRadScaleInc="1617">
        <dgm:presLayoutVars>
          <dgm:bulletEnabled val="1"/>
        </dgm:presLayoutVars>
      </dgm:prSet>
      <dgm:spPr/>
    </dgm:pt>
    <dgm:pt modelId="{D6FF25D2-6966-4326-B995-E5F27A872A80}" type="pres">
      <dgm:prSet presAssocID="{BBE32EA9-0B24-4913-B144-E7CC7061BF1D}" presName="dummy" presStyleCnt="0"/>
      <dgm:spPr/>
    </dgm:pt>
    <dgm:pt modelId="{675D685B-BF91-423C-9CFF-BDD6BDF959C8}" type="pres">
      <dgm:prSet presAssocID="{0EF99A47-1433-4C63-B9AC-6F6C56E98D58}" presName="sibTrans" presStyleLbl="sibTrans2D1" presStyleIdx="3" presStyleCnt="4"/>
      <dgm:spPr/>
    </dgm:pt>
  </dgm:ptLst>
  <dgm:cxnLst>
    <dgm:cxn modelId="{7B299C2B-5E48-4EEF-8FEA-95A07F4FDD7A}" type="presOf" srcId="{3299C6F9-2A27-4F40-B2B8-BB9BF080D3E5}" destId="{9EEC28A9-E5F5-4292-B3A6-F7408FD0364C}" srcOrd="0" destOrd="0" presId="urn:microsoft.com/office/officeart/2005/8/layout/radial6"/>
    <dgm:cxn modelId="{8C0B4436-C44A-4CC9-ADF3-213D9499E8FE}" srcId="{3299C6F9-2A27-4F40-B2B8-BB9BF080D3E5}" destId="{964A110F-C193-4453-95CF-D24BD50E7E7A}" srcOrd="1" destOrd="0" parTransId="{C52BE455-590E-47CD-BAB9-2F836D272510}" sibTransId="{D6E9B167-5551-4E0B-8E16-F4A2604F5717}"/>
    <dgm:cxn modelId="{2C05CB5C-6E87-4C07-A5AA-8FE4EAD300D9}" srcId="{45CBE8FA-01B6-40EE-812F-19F619860A59}" destId="{3299C6F9-2A27-4F40-B2B8-BB9BF080D3E5}" srcOrd="0" destOrd="0" parTransId="{4005EF19-440C-4D64-ADDF-CD4D7BE54502}" sibTransId="{CEB11E0A-627C-4946-8822-E4AC21FAA1C1}"/>
    <dgm:cxn modelId="{86F2CB56-CF98-4DAD-B1E5-56088A757EC6}" type="presOf" srcId="{B7242E1C-D342-4405-B285-4F2A235E9A4F}" destId="{4A54E650-C6D7-4B60-B68D-19645DDAD651}" srcOrd="0" destOrd="0" presId="urn:microsoft.com/office/officeart/2005/8/layout/radial6"/>
    <dgm:cxn modelId="{70EA6678-69A2-4FD1-BF13-389CA32851D1}" type="presOf" srcId="{0EF99A47-1433-4C63-B9AC-6F6C56E98D58}" destId="{675D685B-BF91-423C-9CFF-BDD6BDF959C8}" srcOrd="0" destOrd="0" presId="urn:microsoft.com/office/officeart/2005/8/layout/radial6"/>
    <dgm:cxn modelId="{E03FB087-9B20-4609-970B-69A389E28361}" type="presOf" srcId="{D6E9B167-5551-4E0B-8E16-F4A2604F5717}" destId="{5105F92E-71BF-4CC2-B214-1E075E632DAB}" srcOrd="0" destOrd="0" presId="urn:microsoft.com/office/officeart/2005/8/layout/radial6"/>
    <dgm:cxn modelId="{054E1D91-641E-4372-B9EE-EDDEA2D15910}" type="presOf" srcId="{1DBC9B5E-D245-4283-AF6A-9B0C9860B09B}" destId="{43F2098D-1F2C-4C97-A533-34EA3ED9EEA4}" srcOrd="0" destOrd="0" presId="urn:microsoft.com/office/officeart/2005/8/layout/radial6"/>
    <dgm:cxn modelId="{A851F99B-0BB6-4A75-83D1-2B4ADB91BC9F}" srcId="{3299C6F9-2A27-4F40-B2B8-BB9BF080D3E5}" destId="{B7242E1C-D342-4405-B285-4F2A235E9A4F}" srcOrd="0" destOrd="0" parTransId="{6B3848CC-A821-48E3-A7CB-E7D26E057047}" sibTransId="{40F45BD2-140B-49E0-98BE-ECCB4319D21A}"/>
    <dgm:cxn modelId="{C9CEA6AE-4A78-4B11-BFC9-92D0B7AFCAD9}" type="presOf" srcId="{40F45BD2-140B-49E0-98BE-ECCB4319D21A}" destId="{F1A082AD-26EE-405E-AA1F-928FB10903FA}" srcOrd="0" destOrd="0" presId="urn:microsoft.com/office/officeart/2005/8/layout/radial6"/>
    <dgm:cxn modelId="{DC7600BA-C58D-4321-BD4C-010A6303F116}" type="presOf" srcId="{45CBE8FA-01B6-40EE-812F-19F619860A59}" destId="{127ACE54-0261-46DB-9272-52FABB791A05}" srcOrd="0" destOrd="0" presId="urn:microsoft.com/office/officeart/2005/8/layout/radial6"/>
    <dgm:cxn modelId="{A7F0E0CC-251A-4303-9374-FF938E6D1ACF}" srcId="{3299C6F9-2A27-4F40-B2B8-BB9BF080D3E5}" destId="{BBE32EA9-0B24-4913-B144-E7CC7061BF1D}" srcOrd="3" destOrd="0" parTransId="{F02B2929-0926-4F21-A5D1-2963A8EBDECC}" sibTransId="{0EF99A47-1433-4C63-B9AC-6F6C56E98D58}"/>
    <dgm:cxn modelId="{BF4211D4-AFEA-4BE9-8E36-19CD856B8AA9}" type="presOf" srcId="{964A110F-C193-4453-95CF-D24BD50E7E7A}" destId="{76DB55A0-AFFA-4C04-9593-AF0B49D6DCA8}" srcOrd="0" destOrd="0" presId="urn:microsoft.com/office/officeart/2005/8/layout/radial6"/>
    <dgm:cxn modelId="{40A243D8-D538-48C3-9241-126B0E32F450}" type="presOf" srcId="{BBE32EA9-0B24-4913-B144-E7CC7061BF1D}" destId="{0C099B50-C0F9-48BC-A85B-F49CB2BFD871}" srcOrd="0" destOrd="0" presId="urn:microsoft.com/office/officeart/2005/8/layout/radial6"/>
    <dgm:cxn modelId="{6E1C1BE7-6AE7-4599-8851-58091DF256BA}" type="presOf" srcId="{ED21259A-8F50-4A91-B6B7-AD77E0D3147E}" destId="{382471EE-C197-4C68-9940-7A907742E421}" srcOrd="0" destOrd="0" presId="urn:microsoft.com/office/officeart/2005/8/layout/radial6"/>
    <dgm:cxn modelId="{52AE5DE9-E25E-45BB-B650-907554A10B55}" srcId="{3299C6F9-2A27-4F40-B2B8-BB9BF080D3E5}" destId="{1DBC9B5E-D245-4283-AF6A-9B0C9860B09B}" srcOrd="2" destOrd="0" parTransId="{133B1303-7395-450D-A9A6-160EDFBB352D}" sibTransId="{ED21259A-8F50-4A91-B6B7-AD77E0D3147E}"/>
    <dgm:cxn modelId="{11FC9EC8-6A87-43F5-BC2A-FC5776B10377}" type="presParOf" srcId="{127ACE54-0261-46DB-9272-52FABB791A05}" destId="{9EEC28A9-E5F5-4292-B3A6-F7408FD0364C}" srcOrd="0" destOrd="0" presId="urn:microsoft.com/office/officeart/2005/8/layout/radial6"/>
    <dgm:cxn modelId="{908A18B6-5ACA-4FC8-B6B6-7E3150BC30CA}" type="presParOf" srcId="{127ACE54-0261-46DB-9272-52FABB791A05}" destId="{4A54E650-C6D7-4B60-B68D-19645DDAD651}" srcOrd="1" destOrd="0" presId="urn:microsoft.com/office/officeart/2005/8/layout/radial6"/>
    <dgm:cxn modelId="{2A4B9A91-2FCE-4290-8B71-A9A2CECBFB16}" type="presParOf" srcId="{127ACE54-0261-46DB-9272-52FABB791A05}" destId="{D5FFA724-C1A5-463D-89C8-569ED523756B}" srcOrd="2" destOrd="0" presId="urn:microsoft.com/office/officeart/2005/8/layout/radial6"/>
    <dgm:cxn modelId="{58F7DDF9-25DB-402F-AEAE-1D6AC50EB9E7}" type="presParOf" srcId="{127ACE54-0261-46DB-9272-52FABB791A05}" destId="{F1A082AD-26EE-405E-AA1F-928FB10903FA}" srcOrd="3" destOrd="0" presId="urn:microsoft.com/office/officeart/2005/8/layout/radial6"/>
    <dgm:cxn modelId="{C12629DF-0D52-46FA-A8E1-2C41E444D7CF}" type="presParOf" srcId="{127ACE54-0261-46DB-9272-52FABB791A05}" destId="{76DB55A0-AFFA-4C04-9593-AF0B49D6DCA8}" srcOrd="4" destOrd="0" presId="urn:microsoft.com/office/officeart/2005/8/layout/radial6"/>
    <dgm:cxn modelId="{C933B31E-DEAE-438E-B798-3526BE0F146D}" type="presParOf" srcId="{127ACE54-0261-46DB-9272-52FABB791A05}" destId="{42F39442-2E93-435A-98B8-3A309DDFAD56}" srcOrd="5" destOrd="0" presId="urn:microsoft.com/office/officeart/2005/8/layout/radial6"/>
    <dgm:cxn modelId="{80D7FF17-BDFA-48C8-A712-2AF74F0ADB1B}" type="presParOf" srcId="{127ACE54-0261-46DB-9272-52FABB791A05}" destId="{5105F92E-71BF-4CC2-B214-1E075E632DAB}" srcOrd="6" destOrd="0" presId="urn:microsoft.com/office/officeart/2005/8/layout/radial6"/>
    <dgm:cxn modelId="{5EAC04AC-B5EA-43EE-9F57-DB91C7FAA08D}" type="presParOf" srcId="{127ACE54-0261-46DB-9272-52FABB791A05}" destId="{43F2098D-1F2C-4C97-A533-34EA3ED9EEA4}" srcOrd="7" destOrd="0" presId="urn:microsoft.com/office/officeart/2005/8/layout/radial6"/>
    <dgm:cxn modelId="{26A6A3CD-67CE-4D57-942E-F47361E0C303}" type="presParOf" srcId="{127ACE54-0261-46DB-9272-52FABB791A05}" destId="{21680F34-9ED4-49B3-8AFD-AF29274A6B53}" srcOrd="8" destOrd="0" presId="urn:microsoft.com/office/officeart/2005/8/layout/radial6"/>
    <dgm:cxn modelId="{CC4CC9D0-956F-4837-9BFE-52C4BBEA7F36}" type="presParOf" srcId="{127ACE54-0261-46DB-9272-52FABB791A05}" destId="{382471EE-C197-4C68-9940-7A907742E421}" srcOrd="9" destOrd="0" presId="urn:microsoft.com/office/officeart/2005/8/layout/radial6"/>
    <dgm:cxn modelId="{05B9C9A0-FB4C-49E9-A824-728AE8F6C5D4}" type="presParOf" srcId="{127ACE54-0261-46DB-9272-52FABB791A05}" destId="{0C099B50-C0F9-48BC-A85B-F49CB2BFD871}" srcOrd="10" destOrd="0" presId="urn:microsoft.com/office/officeart/2005/8/layout/radial6"/>
    <dgm:cxn modelId="{A5A1AE0C-18E2-443D-BBBF-E7B5BACE01BC}" type="presParOf" srcId="{127ACE54-0261-46DB-9272-52FABB791A05}" destId="{D6FF25D2-6966-4326-B995-E5F27A872A80}" srcOrd="11" destOrd="0" presId="urn:microsoft.com/office/officeart/2005/8/layout/radial6"/>
    <dgm:cxn modelId="{CD5148A9-113B-4260-9267-DD8D15A11029}" type="presParOf" srcId="{127ACE54-0261-46DB-9272-52FABB791A05}" destId="{675D685B-BF91-423C-9CFF-BDD6BDF959C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D685B-BF91-423C-9CFF-BDD6BDF959C8}">
      <dsp:nvSpPr>
        <dsp:cNvPr id="0" name=""/>
        <dsp:cNvSpPr/>
      </dsp:nvSpPr>
      <dsp:spPr>
        <a:xfrm>
          <a:off x="3825504" y="1146854"/>
          <a:ext cx="8765557" cy="8765557"/>
        </a:xfrm>
        <a:prstGeom prst="blockArc">
          <a:avLst>
            <a:gd name="adj1" fmla="val 10701115"/>
            <a:gd name="adj2" fmla="val 17168746"/>
            <a:gd name="adj3" fmla="val 4642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471EE-C197-4C68-9940-7A907742E421}">
      <dsp:nvSpPr>
        <dsp:cNvPr id="0" name=""/>
        <dsp:cNvSpPr/>
      </dsp:nvSpPr>
      <dsp:spPr>
        <a:xfrm>
          <a:off x="3816214" y="1577515"/>
          <a:ext cx="8765557" cy="8765557"/>
        </a:xfrm>
        <a:prstGeom prst="blockArc">
          <a:avLst>
            <a:gd name="adj1" fmla="val 4191518"/>
            <a:gd name="adj2" fmla="val 11047168"/>
            <a:gd name="adj3" fmla="val 4642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5F92E-71BF-4CC2-B214-1E075E632DAB}">
      <dsp:nvSpPr>
        <dsp:cNvPr id="0" name=""/>
        <dsp:cNvSpPr/>
      </dsp:nvSpPr>
      <dsp:spPr>
        <a:xfrm>
          <a:off x="5908522" y="1360578"/>
          <a:ext cx="8765557" cy="8765557"/>
        </a:xfrm>
        <a:prstGeom prst="blockArc">
          <a:avLst>
            <a:gd name="adj1" fmla="val 21527251"/>
            <a:gd name="adj2" fmla="val 5898146"/>
            <a:gd name="adj3" fmla="val 4642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082AD-26EE-405E-AA1F-928FB10903FA}">
      <dsp:nvSpPr>
        <dsp:cNvPr id="0" name=""/>
        <dsp:cNvSpPr/>
      </dsp:nvSpPr>
      <dsp:spPr>
        <a:xfrm>
          <a:off x="5907834" y="1221785"/>
          <a:ext cx="8765557" cy="8765557"/>
        </a:xfrm>
        <a:prstGeom prst="blockArc">
          <a:avLst>
            <a:gd name="adj1" fmla="val 15478554"/>
            <a:gd name="adj2" fmla="val 3871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C28A9-E5F5-4292-B3A6-F7408FD0364C}">
      <dsp:nvSpPr>
        <dsp:cNvPr id="0" name=""/>
        <dsp:cNvSpPr/>
      </dsp:nvSpPr>
      <dsp:spPr>
        <a:xfrm>
          <a:off x="6765599" y="3213937"/>
          <a:ext cx="5129228" cy="49691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Break-through and create new value!</a:t>
          </a:r>
        </a:p>
      </dsp:txBody>
      <dsp:txXfrm>
        <a:off x="7516757" y="3941645"/>
        <a:ext cx="3626912" cy="3513688"/>
      </dsp:txXfrm>
    </dsp:sp>
    <dsp:sp modelId="{4A54E650-C6D7-4B60-B68D-19645DDAD651}">
      <dsp:nvSpPr>
        <dsp:cNvPr id="0" name=""/>
        <dsp:cNvSpPr/>
      </dsp:nvSpPr>
      <dsp:spPr>
        <a:xfrm>
          <a:off x="7214738" y="-624296"/>
          <a:ext cx="4368062" cy="40834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Domain knowledge</a:t>
          </a:r>
        </a:p>
      </dsp:txBody>
      <dsp:txXfrm>
        <a:off x="7854426" y="-26288"/>
        <a:ext cx="3088686" cy="2887435"/>
      </dsp:txXfrm>
    </dsp:sp>
    <dsp:sp modelId="{76DB55A0-AFFA-4C04-9593-AF0B49D6DCA8}">
      <dsp:nvSpPr>
        <dsp:cNvPr id="0" name=""/>
        <dsp:cNvSpPr/>
      </dsp:nvSpPr>
      <dsp:spPr>
        <a:xfrm>
          <a:off x="12387371" y="3611043"/>
          <a:ext cx="4368062" cy="4083451"/>
        </a:xfrm>
        <a:prstGeom prst="ellipse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Passion and creativity</a:t>
          </a:r>
        </a:p>
      </dsp:txBody>
      <dsp:txXfrm>
        <a:off x="13027059" y="4209051"/>
        <a:ext cx="3088686" cy="2887435"/>
      </dsp:txXfrm>
    </dsp:sp>
    <dsp:sp modelId="{43F2098D-1F2C-4C97-A533-34EA3ED9EEA4}">
      <dsp:nvSpPr>
        <dsp:cNvPr id="0" name=""/>
        <dsp:cNvSpPr/>
      </dsp:nvSpPr>
      <dsp:spPr>
        <a:xfrm>
          <a:off x="7489092" y="7937825"/>
          <a:ext cx="4368062" cy="4083451"/>
        </a:xfrm>
        <a:prstGeom prst="ellipse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DL skills</a:t>
          </a:r>
        </a:p>
      </dsp:txBody>
      <dsp:txXfrm>
        <a:off x="8128780" y="8535833"/>
        <a:ext cx="3088686" cy="2887435"/>
      </dsp:txXfrm>
    </dsp:sp>
    <dsp:sp modelId="{0C099B50-C0F9-48BC-A85B-F49CB2BFD871}">
      <dsp:nvSpPr>
        <dsp:cNvPr id="0" name=""/>
        <dsp:cNvSpPr/>
      </dsp:nvSpPr>
      <dsp:spPr>
        <a:xfrm>
          <a:off x="1744961" y="3611033"/>
          <a:ext cx="4368062" cy="4083451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and understanding data</a:t>
          </a:r>
        </a:p>
      </dsp:txBody>
      <dsp:txXfrm>
        <a:off x="2384649" y="4209041"/>
        <a:ext cx="3088686" cy="2887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79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5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4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7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1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6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lp.org/db/conf/ecai/nehuai2020.html#SaffiottiFKMT20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6bOwQdCJrc&amp;t=0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YannicKilcher" TargetMode="External"/><Relationship Id="rId7" Type="http://schemas.openxmlformats.org/officeDocument/2006/relationships/hyperlink" Target="https://jack-clark.ne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qizhixin.com/" TargetMode="External"/><Relationship Id="rId5" Type="http://schemas.openxmlformats.org/officeDocument/2006/relationships/hyperlink" Target="https://www.deeplearning.ai/the-batch/" TargetMode="External"/><Relationship Id="rId4" Type="http://schemas.openxmlformats.org/officeDocument/2006/relationships/hyperlink" Target="https://www.youtube.com/channel/UCbfYPyITQ-7l4upoX8nvct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824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 optimistic, be sharp</a:t>
            </a:r>
            <a:endParaRPr lang="en-US" dirty="0"/>
          </a:p>
        </p:txBody>
      </p:sp>
      <p:pic>
        <p:nvPicPr>
          <p:cNvPr id="1026" name="Picture 2" descr="Robots replacing human workers">
            <a:extLst>
              <a:ext uri="{FF2B5EF4-FFF2-40B4-BE49-F238E27FC236}">
                <a16:creationId xmlns:a16="http://schemas.microsoft.com/office/drawing/2014/main" id="{EB2529C6-A9F3-4D1B-AD77-93F8041A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3950018"/>
            <a:ext cx="11407140" cy="960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7CEF8-2CA8-4BDF-8F01-A3F4F948708D}"/>
              </a:ext>
            </a:extLst>
          </p:cNvPr>
          <p:cNvSpPr/>
          <p:nvPr/>
        </p:nvSpPr>
        <p:spPr>
          <a:xfrm>
            <a:off x="25235843" y="13536946"/>
            <a:ext cx="7345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https://moores.samaltman.com/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3DC64D-7188-418B-A75F-63E2B4E9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3747745"/>
            <a:ext cx="12430168" cy="5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025EC-FF67-403C-A7E0-D42CC967D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675" y="5047059"/>
            <a:ext cx="15091627" cy="1183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D461A-FBE2-4CE4-A537-B51B11704C7B}"/>
              </a:ext>
            </a:extLst>
          </p:cNvPr>
          <p:cNvSpPr/>
          <p:nvPr/>
        </p:nvSpPr>
        <p:spPr>
          <a:xfrm>
            <a:off x="8183666" y="15526941"/>
            <a:ext cx="14127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June 12, 2019, during the international symposium “Humans Meet Artificial Intelligence” - On human-AI collaboration in artistic performance. </a:t>
            </a:r>
            <a:r>
              <a:rPr lang="en-US" sz="280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NeHuAI@ECAI</a:t>
            </a:r>
            <a:r>
              <a:rPr lang="en-US" sz="2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2020</a:t>
            </a:r>
            <a:r>
              <a:rPr lang="en-US" sz="2800" dirty="0">
                <a:solidFill>
                  <a:schemeClr val="bg1"/>
                </a:solidFill>
              </a:rPr>
              <a:t>: 38-43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4C197-B5D4-490B-BA19-87B25CCEB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8349" y="10287000"/>
            <a:ext cx="19697723" cy="30740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7AD893-E9BE-4C32-856C-6F828AEAD7D4}"/>
              </a:ext>
            </a:extLst>
          </p:cNvPr>
          <p:cNvSpPr txBox="1"/>
          <p:nvPr/>
        </p:nvSpPr>
        <p:spPr>
          <a:xfrm>
            <a:off x="23460891" y="15662366"/>
            <a:ext cx="1140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same core technique … </a:t>
            </a:r>
          </a:p>
        </p:txBody>
      </p:sp>
    </p:spTree>
    <p:extLst>
      <p:ext uri="{BB962C8B-B14F-4D97-AF65-F5344CB8AC3E}">
        <p14:creationId xmlns:p14="http://schemas.microsoft.com/office/powerpoint/2010/main" val="7383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B6066B-7621-4228-87E6-E4531A914AEE}"/>
              </a:ext>
            </a:extLst>
          </p:cNvPr>
          <p:cNvSpPr txBox="1"/>
          <p:nvPr/>
        </p:nvSpPr>
        <p:spPr>
          <a:xfrm>
            <a:off x="9509760" y="18836641"/>
            <a:ext cx="1824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Please fill in the course feedback survey!</a:t>
            </a:r>
          </a:p>
        </p:txBody>
      </p:sp>
      <p:pic>
        <p:nvPicPr>
          <p:cNvPr id="1026" name="Picture 2" descr="Free Thank You Transparent, Download Free Thank You Transparent png images,  Free ClipArts on Clipart Library">
            <a:extLst>
              <a:ext uri="{FF2B5EF4-FFF2-40B4-BE49-F238E27FC236}">
                <a16:creationId xmlns:a16="http://schemas.microsoft.com/office/drawing/2014/main" id="{0209B9B7-3367-4437-8503-CBC50C227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19" y="2739390"/>
            <a:ext cx="12329375" cy="6838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Closing remarks</a:t>
            </a:r>
            <a:endParaRPr lang="en-US" dirty="0"/>
          </a:p>
        </p:txBody>
      </p:sp>
      <p:pic>
        <p:nvPicPr>
          <p:cNvPr id="8" name="Picture 7" descr="Text, timeline&#10;&#10;Description automatically generated">
            <a:extLst>
              <a:ext uri="{FF2B5EF4-FFF2-40B4-BE49-F238E27FC236}">
                <a16:creationId xmlns:a16="http://schemas.microsoft.com/office/drawing/2014/main" id="{33C60D92-902C-44B9-BC8F-49C6A9AA1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6" r="18131" b="21816"/>
          <a:stretch/>
        </p:blipFill>
        <p:spPr>
          <a:xfrm>
            <a:off x="796834" y="4410343"/>
            <a:ext cx="22494240" cy="11264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BB2AB5-949D-4BE1-AFD2-8064B1AA8E00}"/>
              </a:ext>
            </a:extLst>
          </p:cNvPr>
          <p:cNvSpPr txBox="1"/>
          <p:nvPr/>
        </p:nvSpPr>
        <p:spPr>
          <a:xfrm>
            <a:off x="23660100" y="5081915"/>
            <a:ext cx="12755880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Neural Network basics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Setup your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CNN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RNN, transformer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GAN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Adversarial attacking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Transfer learning, meta learning, contrastive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Data management, experiment management …</a:t>
            </a:r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Big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BDBF1-5E66-4FB0-AE4D-EAB309A2E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4" y="6910390"/>
            <a:ext cx="18699035" cy="9891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92269B-D114-4A44-A4DE-84C8FE78292E}"/>
              </a:ext>
            </a:extLst>
          </p:cNvPr>
          <p:cNvSpPr txBox="1"/>
          <p:nvPr/>
        </p:nvSpPr>
        <p:spPr>
          <a:xfrm>
            <a:off x="4251960" y="16802100"/>
            <a:ext cx="1161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Chapter 3, Artificial Intelligence Index Report 2021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1217D-8636-4257-9CD8-AA9529B41988}"/>
              </a:ext>
            </a:extLst>
          </p:cNvPr>
          <p:cNvSpPr/>
          <p:nvPr/>
        </p:nvSpPr>
        <p:spPr>
          <a:xfrm>
            <a:off x="22219919" y="14978061"/>
            <a:ext cx="123182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According to ARK's research, deep learning will add $30 trillion to the global equity market capitalization during the next 15-20 years.</a:t>
            </a:r>
            <a:r>
              <a:rPr lang="en-US" sz="3600" b="1" dirty="0">
                <a:solidFill>
                  <a:srgbClr val="FFFFFF"/>
                </a:solidFill>
                <a:latin typeface="Brother-1816-Bold"/>
              </a:rPr>
              <a:t>t</a:t>
            </a:r>
          </a:p>
          <a:p>
            <a:endParaRPr lang="en-US" sz="3600" b="1" dirty="0">
              <a:solidFill>
                <a:srgbClr val="FFFFFF"/>
              </a:solidFill>
              <a:latin typeface="Brother-1816-Bold"/>
            </a:endParaRPr>
          </a:p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rother-1816-Bold"/>
              </a:rPr>
              <a:t>-- Big Idea 2021, https://ark-invest.com/big-ideas-2021/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8D390-C4FA-43C0-97D4-2B40B173C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560" y="4769032"/>
            <a:ext cx="12815222" cy="90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8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centric to Data centric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01051D7-00EB-4801-A063-8DCB5A18DA88}"/>
              </a:ext>
            </a:extLst>
          </p:cNvPr>
          <p:cNvSpPr/>
          <p:nvPr/>
        </p:nvSpPr>
        <p:spPr>
          <a:xfrm>
            <a:off x="6351560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7407" tIns="887407" rIns="887407" bIns="887407" numCol="1" spcCol="1270" anchor="ctr" anchorCtr="0">
            <a:noAutofit/>
          </a:bodyPr>
          <a:lstStyle/>
          <a:p>
            <a:pPr marL="0" lvl="0" indent="0" algn="ctr" defTabSz="3200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200" b="1" kern="1200" dirty="0"/>
              <a:t>Model</a:t>
            </a:r>
            <a:endParaRPr lang="en-US" sz="4400" b="1" kern="1200" dirty="0"/>
          </a:p>
          <a:p>
            <a:pPr marL="0" lvl="0" indent="0" algn="ctr" defTabSz="3200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/>
              <a:t>Novel architecture, optimization, new loss </a:t>
            </a:r>
            <a:r>
              <a:rPr lang="en-US" sz="4400" kern="1200" dirty="0" err="1"/>
              <a:t>func</a:t>
            </a:r>
            <a:r>
              <a:rPr lang="en-US" sz="4400" kern="1200" dirty="0"/>
              <a:t> …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1E837F-7549-4301-8B13-D17DECEB87E4}"/>
              </a:ext>
            </a:extLst>
          </p:cNvPr>
          <p:cNvSpPr/>
          <p:nvPr/>
        </p:nvSpPr>
        <p:spPr>
          <a:xfrm>
            <a:off x="12228102" y="5317351"/>
            <a:ext cx="3152417" cy="3152417"/>
          </a:xfrm>
          <a:custGeom>
            <a:avLst/>
            <a:gdLst>
              <a:gd name="connsiteX0" fmla="*/ 417853 w 3152417"/>
              <a:gd name="connsiteY0" fmla="*/ 1205484 h 3152417"/>
              <a:gd name="connsiteX1" fmla="*/ 1205484 w 3152417"/>
              <a:gd name="connsiteY1" fmla="*/ 1205484 h 3152417"/>
              <a:gd name="connsiteX2" fmla="*/ 1205484 w 3152417"/>
              <a:gd name="connsiteY2" fmla="*/ 417853 h 3152417"/>
              <a:gd name="connsiteX3" fmla="*/ 1946933 w 3152417"/>
              <a:gd name="connsiteY3" fmla="*/ 417853 h 3152417"/>
              <a:gd name="connsiteX4" fmla="*/ 1946933 w 3152417"/>
              <a:gd name="connsiteY4" fmla="*/ 1205484 h 3152417"/>
              <a:gd name="connsiteX5" fmla="*/ 2734564 w 3152417"/>
              <a:gd name="connsiteY5" fmla="*/ 1205484 h 3152417"/>
              <a:gd name="connsiteX6" fmla="*/ 2734564 w 3152417"/>
              <a:gd name="connsiteY6" fmla="*/ 1946933 h 3152417"/>
              <a:gd name="connsiteX7" fmla="*/ 1946933 w 3152417"/>
              <a:gd name="connsiteY7" fmla="*/ 1946933 h 3152417"/>
              <a:gd name="connsiteX8" fmla="*/ 1946933 w 3152417"/>
              <a:gd name="connsiteY8" fmla="*/ 2734564 h 3152417"/>
              <a:gd name="connsiteX9" fmla="*/ 1205484 w 3152417"/>
              <a:gd name="connsiteY9" fmla="*/ 2734564 h 3152417"/>
              <a:gd name="connsiteX10" fmla="*/ 1205484 w 3152417"/>
              <a:gd name="connsiteY10" fmla="*/ 1946933 h 3152417"/>
              <a:gd name="connsiteX11" fmla="*/ 417853 w 3152417"/>
              <a:gd name="connsiteY11" fmla="*/ 1946933 h 3152417"/>
              <a:gd name="connsiteX12" fmla="*/ 417853 w 3152417"/>
              <a:gd name="connsiteY12" fmla="*/ 1205484 h 31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52417" h="3152417">
                <a:moveTo>
                  <a:pt x="417853" y="1205484"/>
                </a:moveTo>
                <a:lnTo>
                  <a:pt x="1205484" y="1205484"/>
                </a:lnTo>
                <a:lnTo>
                  <a:pt x="1205484" y="417853"/>
                </a:lnTo>
                <a:lnTo>
                  <a:pt x="1946933" y="417853"/>
                </a:lnTo>
                <a:lnTo>
                  <a:pt x="1946933" y="1205484"/>
                </a:lnTo>
                <a:lnTo>
                  <a:pt x="2734564" y="1205484"/>
                </a:lnTo>
                <a:lnTo>
                  <a:pt x="2734564" y="1946933"/>
                </a:lnTo>
                <a:lnTo>
                  <a:pt x="1946933" y="1946933"/>
                </a:lnTo>
                <a:lnTo>
                  <a:pt x="1946933" y="2734564"/>
                </a:lnTo>
                <a:lnTo>
                  <a:pt x="1205484" y="2734564"/>
                </a:lnTo>
                <a:lnTo>
                  <a:pt x="1205484" y="1946933"/>
                </a:lnTo>
                <a:lnTo>
                  <a:pt x="417853" y="1946933"/>
                </a:lnTo>
                <a:lnTo>
                  <a:pt x="417853" y="1205484"/>
                </a:lnTo>
                <a:close/>
              </a:path>
            </a:pathLst>
          </a:custGeom>
          <a:solidFill>
            <a:srgbClr val="62C95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853" tIns="1205484" rIns="417853" bIns="120548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6A69E62-0CFF-4660-B1FF-039DA7AA5E49}"/>
              </a:ext>
            </a:extLst>
          </p:cNvPr>
          <p:cNvSpPr/>
          <p:nvPr/>
        </p:nvSpPr>
        <p:spPr>
          <a:xfrm>
            <a:off x="15821858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7567" tIns="897567" rIns="897567" bIns="897567" numCol="1" spcCol="1270" anchor="ctr" anchorCtr="0">
            <a:noAutofit/>
          </a:bodyPr>
          <a:lstStyle/>
          <a:p>
            <a:pPr marL="0" lvl="0" indent="0" algn="ctr" defTabSz="3556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0" kern="1200" dirty="0"/>
              <a:t>Data</a:t>
            </a:r>
            <a:endParaRPr lang="en-US" sz="4700" kern="1200" dirty="0"/>
          </a:p>
          <a:p>
            <a:pPr marL="0" lvl="0" indent="0" algn="ctr" defTabSz="3556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700" kern="1200" dirty="0"/>
              <a:t>curation, cleaning, versioning,  validation, testing …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F07B29-240C-4387-9139-8714EDD4090F}"/>
              </a:ext>
            </a:extLst>
          </p:cNvPr>
          <p:cNvSpPr/>
          <p:nvPr/>
        </p:nvSpPr>
        <p:spPr>
          <a:xfrm>
            <a:off x="21698400" y="5317351"/>
            <a:ext cx="3152417" cy="3152417"/>
          </a:xfrm>
          <a:custGeom>
            <a:avLst/>
            <a:gdLst>
              <a:gd name="connsiteX0" fmla="*/ 417853 w 3152417"/>
              <a:gd name="connsiteY0" fmla="*/ 649398 h 3152417"/>
              <a:gd name="connsiteX1" fmla="*/ 2734564 w 3152417"/>
              <a:gd name="connsiteY1" fmla="*/ 649398 h 3152417"/>
              <a:gd name="connsiteX2" fmla="*/ 2734564 w 3152417"/>
              <a:gd name="connsiteY2" fmla="*/ 1390846 h 3152417"/>
              <a:gd name="connsiteX3" fmla="*/ 417853 w 3152417"/>
              <a:gd name="connsiteY3" fmla="*/ 1390846 h 3152417"/>
              <a:gd name="connsiteX4" fmla="*/ 417853 w 3152417"/>
              <a:gd name="connsiteY4" fmla="*/ 649398 h 3152417"/>
              <a:gd name="connsiteX5" fmla="*/ 417853 w 3152417"/>
              <a:gd name="connsiteY5" fmla="*/ 1761571 h 3152417"/>
              <a:gd name="connsiteX6" fmla="*/ 2734564 w 3152417"/>
              <a:gd name="connsiteY6" fmla="*/ 1761571 h 3152417"/>
              <a:gd name="connsiteX7" fmla="*/ 2734564 w 3152417"/>
              <a:gd name="connsiteY7" fmla="*/ 2503019 h 3152417"/>
              <a:gd name="connsiteX8" fmla="*/ 417853 w 3152417"/>
              <a:gd name="connsiteY8" fmla="*/ 2503019 h 3152417"/>
              <a:gd name="connsiteX9" fmla="*/ 417853 w 3152417"/>
              <a:gd name="connsiteY9" fmla="*/ 1761571 h 31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52417" h="3152417">
                <a:moveTo>
                  <a:pt x="417853" y="649398"/>
                </a:moveTo>
                <a:lnTo>
                  <a:pt x="2734564" y="649398"/>
                </a:lnTo>
                <a:lnTo>
                  <a:pt x="2734564" y="1390846"/>
                </a:lnTo>
                <a:lnTo>
                  <a:pt x="417853" y="1390846"/>
                </a:lnTo>
                <a:lnTo>
                  <a:pt x="417853" y="649398"/>
                </a:lnTo>
                <a:close/>
                <a:moveTo>
                  <a:pt x="417853" y="1761571"/>
                </a:moveTo>
                <a:lnTo>
                  <a:pt x="2734564" y="1761571"/>
                </a:lnTo>
                <a:lnTo>
                  <a:pt x="2734564" y="2503019"/>
                </a:lnTo>
                <a:lnTo>
                  <a:pt x="417853" y="2503019"/>
                </a:lnTo>
                <a:lnTo>
                  <a:pt x="417853" y="176157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853" tIns="649398" rIns="417853" bIns="649398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649F9E-3A32-4721-BB99-7AF30FD29BFA}"/>
              </a:ext>
            </a:extLst>
          </p:cNvPr>
          <p:cNvSpPr/>
          <p:nvPr/>
        </p:nvSpPr>
        <p:spPr>
          <a:xfrm>
            <a:off x="25292156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8517" tIns="878517" rIns="878517" bIns="878517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500" kern="1200" dirty="0"/>
              <a:t>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45062-8815-4FC1-9167-913E87C5B75B}"/>
              </a:ext>
            </a:extLst>
          </p:cNvPr>
          <p:cNvSpPr/>
          <p:nvPr/>
        </p:nvSpPr>
        <p:spPr>
          <a:xfrm>
            <a:off x="26842731" y="17644207"/>
            <a:ext cx="8273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https://www.youtube.com/watch?v=06-AZXmwHjo&amp;t=1142s</a:t>
            </a:r>
          </a:p>
        </p:txBody>
      </p:sp>
      <p:pic>
        <p:nvPicPr>
          <p:cNvPr id="2050" name="Picture 2" descr="Andrew Ng's AI For Everyone - The Definitive Starting Block for AI Novices  | Montreal AI Ethics Institute">
            <a:extLst>
              <a:ext uri="{FF2B5EF4-FFF2-40B4-BE49-F238E27FC236}">
                <a16:creationId xmlns:a16="http://schemas.microsoft.com/office/drawing/2014/main" id="{4FD9AA40-95F0-46CE-A590-E0A6DE8C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825" y="9602096"/>
            <a:ext cx="10549890" cy="108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3BA7F-ACFF-42DA-BC88-2C86AA7B67B7}"/>
              </a:ext>
            </a:extLst>
          </p:cNvPr>
          <p:cNvSpPr txBox="1"/>
          <p:nvPr/>
        </p:nvSpPr>
        <p:spPr>
          <a:xfrm>
            <a:off x="20799248" y="14098230"/>
            <a:ext cx="101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Vicious circle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93368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focus on system/</a:t>
            </a:r>
            <a:r>
              <a:rPr lang="en-US" altLang="zh-CN" dirty="0" err="1"/>
              <a:t>MLOps</a:t>
            </a:r>
            <a:endParaRPr lang="en-US" dirty="0"/>
          </a:p>
        </p:txBody>
      </p:sp>
      <p:pic>
        <p:nvPicPr>
          <p:cNvPr id="1026" name="Picture 2" descr="Vector cloud computing icon set">
            <a:extLst>
              <a:ext uri="{FF2B5EF4-FFF2-40B4-BE49-F238E27FC236}">
                <a16:creationId xmlns:a16="http://schemas.microsoft.com/office/drawing/2014/main" id="{547D44C5-688A-450C-8F2E-EB12C9F76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8" r="35039" b="70976"/>
          <a:stretch/>
        </p:blipFill>
        <p:spPr bwMode="auto">
          <a:xfrm>
            <a:off x="11147129" y="4909253"/>
            <a:ext cx="2995431" cy="25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Vector cloud computing icon set">
            <a:extLst>
              <a:ext uri="{FF2B5EF4-FFF2-40B4-BE49-F238E27FC236}">
                <a16:creationId xmlns:a16="http://schemas.microsoft.com/office/drawing/2014/main" id="{BB436E6E-82F5-4E28-8733-D5A702B37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t="33653" r="66457" b="40597"/>
          <a:stretch/>
        </p:blipFill>
        <p:spPr bwMode="auto">
          <a:xfrm>
            <a:off x="24579922" y="8244927"/>
            <a:ext cx="2894744" cy="224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8F16D129-2A93-4A7B-93D3-836C12CA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01007" y="7998106"/>
            <a:ext cx="2723605" cy="2723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8B83C9-73A0-463E-8BED-A19C0C9C565A}"/>
              </a:ext>
            </a:extLst>
          </p:cNvPr>
          <p:cNvSpPr txBox="1"/>
          <p:nvPr/>
        </p:nvSpPr>
        <p:spPr>
          <a:xfrm>
            <a:off x="11852486" y="3643067"/>
            <a:ext cx="663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Premise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EE7603C6-AFC0-472C-B2EB-544270178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7756" y="8794940"/>
            <a:ext cx="1356823" cy="135682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B78EB4A-2F8F-4601-A918-D1A670FD36E8}"/>
              </a:ext>
            </a:extLst>
          </p:cNvPr>
          <p:cNvSpPr/>
          <p:nvPr/>
        </p:nvSpPr>
        <p:spPr bwMode="auto">
          <a:xfrm>
            <a:off x="4554579" y="9239787"/>
            <a:ext cx="892633" cy="46712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5B84D7-1DEF-41CD-A9F4-EF8EDF3F1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688" y="8143970"/>
            <a:ext cx="3304372" cy="272360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C09B880-0B7C-4A76-888B-22EDD8B40FB4}"/>
              </a:ext>
            </a:extLst>
          </p:cNvPr>
          <p:cNvSpPr/>
          <p:nvPr/>
        </p:nvSpPr>
        <p:spPr bwMode="auto">
          <a:xfrm rot="19794057" flipV="1">
            <a:off x="8245620" y="7359955"/>
            <a:ext cx="301504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CA7C4AD-408E-43E8-A311-D1B0DCE7781F}"/>
              </a:ext>
            </a:extLst>
          </p:cNvPr>
          <p:cNvSpPr/>
          <p:nvPr/>
        </p:nvSpPr>
        <p:spPr bwMode="auto">
          <a:xfrm rot="1551606" flipV="1">
            <a:off x="13751450" y="7086891"/>
            <a:ext cx="2193500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A64CE0-0126-48FC-9CDB-A095158BD971}"/>
              </a:ext>
            </a:extLst>
          </p:cNvPr>
          <p:cNvSpPr/>
          <p:nvPr/>
        </p:nvSpPr>
        <p:spPr bwMode="auto">
          <a:xfrm flipV="1">
            <a:off x="9216536" y="9297378"/>
            <a:ext cx="5616947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6AC1703-4B63-410B-ACB3-EE542C65800C}"/>
              </a:ext>
            </a:extLst>
          </p:cNvPr>
          <p:cNvSpPr/>
          <p:nvPr/>
        </p:nvSpPr>
        <p:spPr bwMode="auto">
          <a:xfrm flipV="1">
            <a:off x="17017683" y="9121431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771A4-8382-4D52-8A64-E012B91D285D}"/>
              </a:ext>
            </a:extLst>
          </p:cNvPr>
          <p:cNvSpPr txBox="1"/>
          <p:nvPr/>
        </p:nvSpPr>
        <p:spPr>
          <a:xfrm>
            <a:off x="3000945" y="10670468"/>
            <a:ext cx="3602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EE13D-BD39-421F-A137-DD3DB311D595}"/>
              </a:ext>
            </a:extLst>
          </p:cNvPr>
          <p:cNvSpPr txBox="1"/>
          <p:nvPr/>
        </p:nvSpPr>
        <p:spPr>
          <a:xfrm>
            <a:off x="6053179" y="11303325"/>
            <a:ext cx="299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39A4EA-F771-4A5F-8DDD-A72CB4C454A7}"/>
              </a:ext>
            </a:extLst>
          </p:cNvPr>
          <p:cNvSpPr txBox="1"/>
          <p:nvPr/>
        </p:nvSpPr>
        <p:spPr>
          <a:xfrm>
            <a:off x="7930815" y="6831055"/>
            <a:ext cx="299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deploy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33B6C5-A1FC-4341-ADFC-08733C13A7DE}"/>
              </a:ext>
            </a:extLst>
          </p:cNvPr>
          <p:cNvSpPr txBox="1"/>
          <p:nvPr/>
        </p:nvSpPr>
        <p:spPr>
          <a:xfrm>
            <a:off x="14601007" y="6345388"/>
            <a:ext cx="419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predict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0B5AC-938B-406E-AFF8-D268493659FC}"/>
              </a:ext>
            </a:extLst>
          </p:cNvPr>
          <p:cNvSpPr txBox="1"/>
          <p:nvPr/>
        </p:nvSpPr>
        <p:spPr>
          <a:xfrm>
            <a:off x="9970853" y="9690098"/>
            <a:ext cx="419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Process buffered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3DA48-78D3-446D-A23F-180DB7BF0228}"/>
              </a:ext>
            </a:extLst>
          </p:cNvPr>
          <p:cNvSpPr txBox="1"/>
          <p:nvPr/>
        </p:nvSpPr>
        <p:spPr>
          <a:xfrm>
            <a:off x="17324612" y="8106634"/>
            <a:ext cx="225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 edge cases</a:t>
            </a:r>
          </a:p>
        </p:txBody>
      </p:sp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6A7136E2-D741-4021-855F-AB2456D02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32994" y="8299124"/>
            <a:ext cx="2413293" cy="24132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FAD55-FE20-407C-AB18-B4C5DC61D46D}"/>
              </a:ext>
            </a:extLst>
          </p:cNvPr>
          <p:cNvSpPr txBox="1"/>
          <p:nvPr/>
        </p:nvSpPr>
        <p:spPr>
          <a:xfrm>
            <a:off x="19826156" y="10667527"/>
            <a:ext cx="2994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training  dataset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A63D778-0487-43EE-89E9-63266476EBB0}"/>
              </a:ext>
            </a:extLst>
          </p:cNvPr>
          <p:cNvSpPr/>
          <p:nvPr/>
        </p:nvSpPr>
        <p:spPr bwMode="auto">
          <a:xfrm flipV="1">
            <a:off x="21829026" y="9239009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19ED83-05B2-4530-AB83-C0B4CFDF614D}"/>
              </a:ext>
            </a:extLst>
          </p:cNvPr>
          <p:cNvSpPr txBox="1"/>
          <p:nvPr/>
        </p:nvSpPr>
        <p:spPr>
          <a:xfrm>
            <a:off x="21829026" y="7648273"/>
            <a:ext cx="419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Further training,</a:t>
            </a:r>
          </a:p>
          <a:p>
            <a:r>
              <a:rPr lang="en-US" sz="3200" dirty="0"/>
              <a:t>with algorithm improvements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8434281-9155-47CC-B4A1-8A7D28F5F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9401" y="8097803"/>
            <a:ext cx="3304372" cy="272360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FFDBB2-EC7A-4A07-B30E-BB9EB2834009}"/>
              </a:ext>
            </a:extLst>
          </p:cNvPr>
          <p:cNvSpPr txBox="1"/>
          <p:nvPr/>
        </p:nvSpPr>
        <p:spPr>
          <a:xfrm>
            <a:off x="30472892" y="11257158"/>
            <a:ext cx="299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v2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50D31AC-5132-4AE9-BEED-84378CA24B92}"/>
              </a:ext>
            </a:extLst>
          </p:cNvPr>
          <p:cNvSpPr/>
          <p:nvPr/>
        </p:nvSpPr>
        <p:spPr bwMode="auto">
          <a:xfrm flipV="1">
            <a:off x="27303528" y="9304131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7C7DB8-8446-43FC-9CA2-3DF293C4D7C4}"/>
              </a:ext>
            </a:extLst>
          </p:cNvPr>
          <p:cNvSpPr txBox="1"/>
          <p:nvPr/>
        </p:nvSpPr>
        <p:spPr>
          <a:xfrm>
            <a:off x="24414396" y="10864003"/>
            <a:ext cx="3592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pic>
        <p:nvPicPr>
          <p:cNvPr id="8" name="Picture 2" descr="Human Head Sme Business Icon Thin Line Vector Stock Vector - Illustration  of lined, graphic: 174295212">
            <a:extLst>
              <a:ext uri="{FF2B5EF4-FFF2-40B4-BE49-F238E27FC236}">
                <a16:creationId xmlns:a16="http://schemas.microsoft.com/office/drawing/2014/main" id="{EEF32945-8724-4278-B0D0-29D3FF03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750" y="4858923"/>
            <a:ext cx="2271844" cy="2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2BF7B9A-D7AB-49E6-9952-61B7F951DB07}"/>
              </a:ext>
            </a:extLst>
          </p:cNvPr>
          <p:cNvSpPr/>
          <p:nvPr/>
        </p:nvSpPr>
        <p:spPr bwMode="auto">
          <a:xfrm rot="8671373" flipV="1">
            <a:off x="18324973" y="7126745"/>
            <a:ext cx="1304859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ECDFBAA-E08D-4C64-A911-F1BE6EF4FE9C}"/>
              </a:ext>
            </a:extLst>
          </p:cNvPr>
          <p:cNvSpPr/>
          <p:nvPr/>
        </p:nvSpPr>
        <p:spPr bwMode="auto">
          <a:xfrm rot="2065939" flipV="1">
            <a:off x="20445953" y="7218337"/>
            <a:ext cx="1304859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7F6A3C-3E11-498A-B0D6-3FF87B1139A3}"/>
              </a:ext>
            </a:extLst>
          </p:cNvPr>
          <p:cNvSpPr txBox="1"/>
          <p:nvPr/>
        </p:nvSpPr>
        <p:spPr>
          <a:xfrm>
            <a:off x="14833483" y="10824289"/>
            <a:ext cx="2994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Archived dataset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89D0F67-7F17-43CF-BD19-43A8A1532D2E}"/>
              </a:ext>
            </a:extLst>
          </p:cNvPr>
          <p:cNvCxnSpPr>
            <a:stCxn id="32" idx="2"/>
            <a:endCxn id="22" idx="2"/>
          </p:cNvCxnSpPr>
          <p:nvPr/>
        </p:nvCxnSpPr>
        <p:spPr>
          <a:xfrm rot="5400000">
            <a:off x="19737104" y="-6285"/>
            <a:ext cx="46167" cy="24419713"/>
          </a:xfrm>
          <a:prstGeom prst="bentConnector3">
            <a:avLst>
              <a:gd name="adj1" fmla="val 3339754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322929-E726-4E83-8C34-EEF5B8305D5B}"/>
              </a:ext>
            </a:extLst>
          </p:cNvPr>
          <p:cNvSpPr txBox="1"/>
          <p:nvPr/>
        </p:nvSpPr>
        <p:spPr>
          <a:xfrm>
            <a:off x="2834640" y="14943909"/>
            <a:ext cx="33178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MLOps</a:t>
            </a:r>
            <a:r>
              <a:rPr lang="en-US" dirty="0"/>
              <a:t> : hybrid team, ML pipeline, data versioning, testing, experiment management, monitoring model performance and data shift 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by making your training reproducible</a:t>
            </a:r>
          </a:p>
        </p:txBody>
      </p:sp>
    </p:spTree>
    <p:extLst>
      <p:ext uri="{BB962C8B-B14F-4D97-AF65-F5344CB8AC3E}">
        <p14:creationId xmlns:p14="http://schemas.microsoft.com/office/powerpoint/2010/main" val="70508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16" grpId="0" animBg="1"/>
      <p:bldP spid="18" grpId="0" animBg="1"/>
      <p:bldP spid="19" grpId="0" animBg="1"/>
      <p:bldP spid="21" grpId="0" animBg="1"/>
      <p:bldP spid="22" grpId="0"/>
      <p:bldP spid="23" grpId="0"/>
      <p:bldP spid="24" grpId="0"/>
      <p:bldP spid="25" grpId="0"/>
      <p:bldP spid="26" grpId="0"/>
      <p:bldP spid="28" grpId="0"/>
      <p:bldP spid="29" grpId="0" animBg="1"/>
      <p:bldP spid="30" grpId="0"/>
      <p:bldP spid="32" grpId="0"/>
      <p:bldP spid="33" grpId="0" animBg="1"/>
      <p:bldP spid="34" grpId="0"/>
      <p:bldP spid="35" grpId="0" animBg="1"/>
      <p:bldP spid="36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Auto-Labelling at Scale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322929-E726-4E83-8C34-EEF5B8305D5B}"/>
              </a:ext>
            </a:extLst>
          </p:cNvPr>
          <p:cNvSpPr txBox="1"/>
          <p:nvPr/>
        </p:nvSpPr>
        <p:spPr>
          <a:xfrm>
            <a:off x="2194560" y="3422469"/>
            <a:ext cx="33178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guaranteed win is automated generation of </a:t>
            </a:r>
            <a:r>
              <a:rPr lang="en-US" b="1" dirty="0"/>
              <a:t>clear</a:t>
            </a:r>
            <a:r>
              <a:rPr lang="en-US" dirty="0"/>
              <a:t> labels on </a:t>
            </a:r>
            <a:r>
              <a:rPr lang="en-US" b="1" dirty="0"/>
              <a:t>large</a:t>
            </a:r>
            <a:r>
              <a:rPr lang="en-US" dirty="0"/>
              <a:t>  and </a:t>
            </a:r>
            <a:r>
              <a:rPr lang="en-US" b="1" dirty="0"/>
              <a:t>diverse</a:t>
            </a:r>
            <a:r>
              <a:rPr lang="en-US" dirty="0"/>
              <a:t> datasets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human-in-the-loop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system in place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02B99-1B3E-4BAE-A7B2-12CBDB913D59}"/>
              </a:ext>
            </a:extLst>
          </p:cNvPr>
          <p:cNvSpPr/>
          <p:nvPr/>
        </p:nvSpPr>
        <p:spPr>
          <a:xfrm>
            <a:off x="2194560" y="18340251"/>
            <a:ext cx="14563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Keynote - Andrej </a:t>
            </a:r>
            <a:r>
              <a:rPr lang="en-US" sz="2400" dirty="0" err="1"/>
              <a:t>Karpathy</a:t>
            </a:r>
            <a:r>
              <a:rPr lang="en-US" sz="2400" dirty="0"/>
              <a:t>, Tesla. </a:t>
            </a:r>
            <a:r>
              <a:rPr lang="en-US" sz="2400" dirty="0">
                <a:hlinkClick r:id="rId3"/>
              </a:rPr>
              <a:t>https://www.youtube.com/watch?v=g6bOwQdCJrc&amp;t=0s</a:t>
            </a:r>
            <a:r>
              <a:rPr lang="en-US" sz="2400" dirty="0"/>
              <a:t>, June 20,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C921F-4D27-413F-B633-8F279899A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0" y="6458455"/>
            <a:ext cx="7972332" cy="613587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C4F8DC82-E1BE-42BF-A848-3E700200A94E}"/>
              </a:ext>
            </a:extLst>
          </p:cNvPr>
          <p:cNvSpPr/>
          <p:nvPr/>
        </p:nvSpPr>
        <p:spPr bwMode="auto">
          <a:xfrm flipV="1">
            <a:off x="10263667" y="9526390"/>
            <a:ext cx="2193500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CF4CD-E61D-4E7B-807D-D0EF871EDB36}"/>
              </a:ext>
            </a:extLst>
          </p:cNvPr>
          <p:cNvSpPr txBox="1"/>
          <p:nvPr/>
        </p:nvSpPr>
        <p:spPr>
          <a:xfrm>
            <a:off x="3944983" y="13286655"/>
            <a:ext cx="506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Videos from 8 cameras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ADEDA7-8309-43D6-9522-EB43E5FFB1E5}"/>
              </a:ext>
            </a:extLst>
          </p:cNvPr>
          <p:cNvSpPr/>
          <p:nvPr/>
        </p:nvSpPr>
        <p:spPr bwMode="auto">
          <a:xfrm>
            <a:off x="12744550" y="6846666"/>
            <a:ext cx="7424501" cy="55267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Expensive networks</a:t>
            </a:r>
          </a:p>
          <a:p>
            <a:pPr algn="ctr"/>
            <a:r>
              <a:rPr lang="en-US" sz="3600" dirty="0">
                <a:latin typeface="Arial"/>
              </a:rPr>
              <a:t>Human-in-loop</a:t>
            </a:r>
          </a:p>
          <a:p>
            <a:pPr algn="ctr"/>
            <a:r>
              <a:rPr lang="en-US" sz="3600" dirty="0">
                <a:latin typeface="Arial"/>
              </a:rPr>
              <a:t>Car speed/velocity/acceleration</a:t>
            </a:r>
          </a:p>
          <a:p>
            <a:pPr algn="ctr"/>
            <a:r>
              <a:rPr lang="en-US" sz="3600" dirty="0">
                <a:latin typeface="Arial"/>
              </a:rPr>
              <a:t>Future video frames</a:t>
            </a:r>
          </a:p>
          <a:p>
            <a:pPr algn="ctr"/>
            <a:r>
              <a:rPr lang="en-US" sz="3600" dirty="0">
                <a:latin typeface="Arial"/>
              </a:rPr>
              <a:t>Other sensors</a:t>
            </a:r>
          </a:p>
          <a:p>
            <a:pPr algn="ctr"/>
            <a:r>
              <a:rPr lang="en-US" sz="3600" dirty="0">
                <a:latin typeface="Arial"/>
              </a:rPr>
              <a:t>on a super-computer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2CA6D19-8BD9-4895-983E-4C68A7E81DF3}"/>
              </a:ext>
            </a:extLst>
          </p:cNvPr>
          <p:cNvSpPr/>
          <p:nvPr/>
        </p:nvSpPr>
        <p:spPr bwMode="auto">
          <a:xfrm flipV="1">
            <a:off x="20322067" y="9610022"/>
            <a:ext cx="2193500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DD971D-F7E4-4920-ACB7-E3368B1B6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3395" y="6510809"/>
            <a:ext cx="9927041" cy="23596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1CCB1AE-E302-4206-93D9-F044D07931A9}"/>
              </a:ext>
            </a:extLst>
          </p:cNvPr>
          <p:cNvSpPr txBox="1"/>
          <p:nvPr/>
        </p:nvSpPr>
        <p:spPr>
          <a:xfrm>
            <a:off x="25590137" y="9315547"/>
            <a:ext cx="55647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+</a:t>
            </a:r>
          </a:p>
          <a:p>
            <a:endParaRPr lang="en-US" dirty="0"/>
          </a:p>
          <a:p>
            <a:r>
              <a:rPr lang="en-US" dirty="0"/>
              <a:t>3D scene model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9E5CC2A-FD2E-413A-BBBD-C49699364D81}"/>
              </a:ext>
            </a:extLst>
          </p:cNvPr>
          <p:cNvSpPr/>
          <p:nvPr/>
        </p:nvSpPr>
        <p:spPr bwMode="auto">
          <a:xfrm flipV="1">
            <a:off x="6479177" y="16105132"/>
            <a:ext cx="2193500" cy="585483"/>
          </a:xfrm>
          <a:prstGeom prst="rightArrow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0DB61B-04E6-45B9-A66F-29B19C75273A}"/>
              </a:ext>
            </a:extLst>
          </p:cNvPr>
          <p:cNvSpPr txBox="1"/>
          <p:nvPr/>
        </p:nvSpPr>
        <p:spPr>
          <a:xfrm>
            <a:off x="25096908" y="14238867"/>
            <a:ext cx="9999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 auto-label new objects/events, e.g. fire hydrant, or whether this pedestrian will step off the sidewalk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BE081A-C204-4A39-BBC3-E3AAC18C9DB8}"/>
              </a:ext>
            </a:extLst>
          </p:cNvPr>
          <p:cNvSpPr txBox="1"/>
          <p:nvPr/>
        </p:nvSpPr>
        <p:spPr>
          <a:xfrm>
            <a:off x="9010190" y="13649384"/>
            <a:ext cx="155631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Auto-labelled 1million 10s videos from 8 cameras </a:t>
            </a:r>
            <a:r>
              <a:rPr lang="en-US" dirty="0">
                <a:sym typeface="Wingdings" panose="05000000000000000000" pitchFamily="2" charset="2"/>
              </a:rPr>
              <a:t> 1e6x10x8x36=2,880 million images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6 billion objects with depth/velocity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7 iterations of retraining/redeployment</a:t>
            </a:r>
          </a:p>
          <a:p>
            <a:r>
              <a:rPr lang="en-US" dirty="0"/>
              <a:t>in ~4 months</a:t>
            </a:r>
          </a:p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93DE5C-01BF-4154-83E0-466DD7164167}"/>
              </a:ext>
            </a:extLst>
          </p:cNvPr>
          <p:cNvSpPr txBox="1"/>
          <p:nvPr/>
        </p:nvSpPr>
        <p:spPr>
          <a:xfrm>
            <a:off x="1636903" y="15311377"/>
            <a:ext cx="50683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Impossible if using human labelers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C7543-61B1-487D-8E02-983BE9D1EB03}"/>
              </a:ext>
            </a:extLst>
          </p:cNvPr>
          <p:cNvSpPr/>
          <p:nvPr/>
        </p:nvSpPr>
        <p:spPr bwMode="auto">
          <a:xfrm rot="6175479" flipV="1">
            <a:off x="26999694" y="12993913"/>
            <a:ext cx="2193500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AC6D304-387A-48AF-9110-CFFE1DD48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0538" y="10172469"/>
            <a:ext cx="5481944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DL to your expertise: AI+X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BB266-33A7-4406-94DE-119472E2EF1A}"/>
              </a:ext>
            </a:extLst>
          </p:cNvPr>
          <p:cNvSpPr/>
          <p:nvPr/>
        </p:nvSpPr>
        <p:spPr>
          <a:xfrm>
            <a:off x="2148840" y="18256657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https://medium.datadriveninvestor.com/ai-x-dont-switch-careers-add-ai-34eff21dd3e1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C5D007-B33E-4028-B96A-488E1C5C2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40" y="6176177"/>
            <a:ext cx="18660428" cy="97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4D6166F-52C2-4248-A5F1-824BB21E2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217574"/>
              </p:ext>
            </p:extLst>
          </p:nvPr>
        </p:nvGraphicFramePr>
        <p:xfrm>
          <a:off x="19263360" y="4961461"/>
          <a:ext cx="18660428" cy="1139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387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Keep learning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A80BC2-43E0-430B-9FF8-79114D1C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589" y="4079557"/>
            <a:ext cx="23942273" cy="129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7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Keep learning : Resources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FA9263-8C14-428C-899A-75332C795439}"/>
              </a:ext>
            </a:extLst>
          </p:cNvPr>
          <p:cNvSpPr txBox="1"/>
          <p:nvPr/>
        </p:nvSpPr>
        <p:spPr>
          <a:xfrm>
            <a:off x="3098796" y="3373815"/>
            <a:ext cx="31478220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Tutorial on AI conferences (e.g. ICLR, </a:t>
            </a:r>
            <a:r>
              <a:rPr lang="en-US" sz="8000" dirty="0" err="1"/>
              <a:t>NeurIPS</a:t>
            </a:r>
            <a:r>
              <a:rPr lang="en-US" sz="8000" dirty="0"/>
              <a:t> …)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Your domain journals, find and track AI related papers, focus on how to apply DL to new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Kaggle competition, discussion forum, strategy used in winning solutions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 err="1"/>
              <a:t>Youtube</a:t>
            </a:r>
            <a:r>
              <a:rPr lang="en-US" sz="8000" dirty="0"/>
              <a:t> is a good resource: </a:t>
            </a:r>
            <a:r>
              <a:rPr lang="en-US" sz="4800" b="1" u="sng" dirty="0" err="1">
                <a:hlinkClick r:id="rId3"/>
              </a:rPr>
              <a:t>Yannic</a:t>
            </a:r>
            <a:r>
              <a:rPr lang="en-US" sz="4800" b="1" u="sng" dirty="0">
                <a:hlinkClick r:id="rId3"/>
              </a:rPr>
              <a:t> </a:t>
            </a:r>
            <a:r>
              <a:rPr lang="en-US" sz="4800" b="1" u="sng" dirty="0" err="1">
                <a:hlinkClick r:id="rId3"/>
              </a:rPr>
              <a:t>Kilcher</a:t>
            </a:r>
            <a:r>
              <a:rPr lang="en-US" sz="4800" b="1" u="sng" dirty="0"/>
              <a:t>, </a:t>
            </a:r>
            <a:r>
              <a:rPr lang="en-US" sz="4800" b="1" u="sng" dirty="0">
                <a:hlinkClick r:id="rId4"/>
              </a:rPr>
              <a:t>Two Minutes Paper </a:t>
            </a:r>
            <a:endParaRPr lang="en-US" sz="4800" b="1" u="sng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AI new letters: </a:t>
            </a:r>
            <a:r>
              <a:rPr lang="en-US" sz="8000" dirty="0">
                <a:hlinkClick r:id="rId5"/>
              </a:rPr>
              <a:t>Batch</a:t>
            </a:r>
            <a:r>
              <a:rPr lang="en-US" sz="8000" dirty="0"/>
              <a:t> by deeplearning.ai, </a:t>
            </a:r>
            <a:r>
              <a:rPr lang="zh-CN" altLang="en-US" sz="8000" dirty="0">
                <a:hlinkClick r:id="rId6"/>
              </a:rPr>
              <a:t>机器之心</a:t>
            </a:r>
            <a:r>
              <a:rPr lang="zh-CN" altLang="en-US" sz="8000" dirty="0"/>
              <a:t>，</a:t>
            </a:r>
            <a:r>
              <a:rPr lang="en-US" altLang="zh-CN" sz="8000" dirty="0">
                <a:hlinkClick r:id="rId7"/>
              </a:rPr>
              <a:t>Import AI</a:t>
            </a:r>
            <a:endParaRPr lang="en-US" altLang="zh-CN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Blogs of DeepMind, Google Brain, Fast.AI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8000" dirty="0"/>
              <a:t>Tutorials: </a:t>
            </a:r>
            <a:r>
              <a:rPr lang="en-US" altLang="zh-CN" sz="3200" dirty="0"/>
              <a:t>https://medium.com/machine-learning-in-practice/over-200-of-the-best-machine-learning-nlp-and-python-tutorials-2018-edition-dd8cf53cb7dc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23518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28985</TotalTime>
  <Words>547</Words>
  <Application>Microsoft Office PowerPoint</Application>
  <PresentationFormat>Custom</PresentationFormat>
  <Paragraphs>108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Brother-1816-Bold</vt:lpstr>
      <vt:lpstr>Lucida Grande</vt:lpstr>
      <vt:lpstr>Arial</vt:lpstr>
      <vt:lpstr>Calibri</vt:lpstr>
      <vt:lpstr>Wingdings</vt:lpstr>
      <vt:lpstr>Office Theme</vt:lpstr>
      <vt:lpstr>PowerPoint Presentation</vt:lpstr>
      <vt:lpstr>Closing remarks</vt:lpstr>
      <vt:lpstr>Big picture</vt:lpstr>
      <vt:lpstr>Model centric to Data centric</vt:lpstr>
      <vt:lpstr>More focus on system/MLOps</vt:lpstr>
      <vt:lpstr>Auto-Labelling at Scale</vt:lpstr>
      <vt:lpstr>Add DL to your expertise: AI+X</vt:lpstr>
      <vt:lpstr>Keep learning</vt:lpstr>
      <vt:lpstr>Keep learning : Resources</vt:lpstr>
      <vt:lpstr>Be optimistic, be sharp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2780</cp:revision>
  <dcterms:created xsi:type="dcterms:W3CDTF">2010-08-11T18:35:55Z</dcterms:created>
  <dcterms:modified xsi:type="dcterms:W3CDTF">2021-07-08T14:31:39Z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